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1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TRANSPARENCIA\05%20MAY%202022\INGRESOS%20PARA%20GRAFICA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TOTALES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0070C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c:spPr>
          <c:dLbls>
            <c:dLbl>
              <c:idx val="1"/>
              <c:layout>
                <c:manualLayout>
                  <c:x val="0.19706279166258747"/>
                  <c:y val="2.772415101649802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Hoja1!$B$3:$C$3</c:f>
              <c:numCache>
                <c:formatCode>mmm\-yy</c:formatCode>
                <c:ptCount val="2"/>
                <c:pt idx="0">
                  <c:v>44682</c:v>
                </c:pt>
                <c:pt idx="1">
                  <c:v>44317</c:v>
                </c:pt>
              </c:numCache>
            </c:numRef>
          </c:cat>
          <c:val>
            <c:numRef>
              <c:f>Hoja1!$B$16:$C$16</c:f>
              <c:numCache>
                <c:formatCode>#,##0.00_);\-#,##0.00;"&lt;Default Format&gt;"</c:formatCode>
                <c:ptCount val="2"/>
                <c:pt idx="0">
                  <c:v>80857687.75999999</c:v>
                </c:pt>
                <c:pt idx="1">
                  <c:v>66980443.239999995</c:v>
                </c:pt>
              </c:numCache>
            </c:numRef>
          </c:val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may-22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Hoja1!$B$16</c:f>
              <c:numCache>
                <c:formatCode>#,##0.00_);\-#,##0.00;"&lt;Default Format&gt;"</c:formatCode>
                <c:ptCount val="1"/>
                <c:pt idx="0">
                  <c:v>80857687.75999999</c:v>
                </c:pt>
              </c:numCache>
            </c:numRef>
          </c:val>
        </c:ser>
        <c:ser>
          <c:idx val="2"/>
          <c:order val="2"/>
          <c:tx>
            <c:strRef>
              <c:f>Hoja1!$C$3</c:f>
              <c:strCache>
                <c:ptCount val="1"/>
                <c:pt idx="0">
                  <c:v>may-21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Hoja1!$C$16</c:f>
              <c:numCache>
                <c:formatCode>#,##0.00_);\-#,##0.00;"&lt;Default Format&gt;"</c:formatCode>
                <c:ptCount val="1"/>
                <c:pt idx="0">
                  <c:v>66980443.239999995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C8461-7C87-4978-B4C0-0AC447979C2C}" type="datetimeFigureOut">
              <a:rPr lang="es-MX" smtClean="0"/>
              <a:t>16/06/2022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509BD-905F-420B-B8AB-1E080CA4F2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848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509BD-905F-420B-B8AB-1E080CA4F268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9225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509BD-905F-420B-B8AB-1E080CA4F26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3676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16/06/2022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16/06/2022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16/06/2022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16/06/2022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16/06/2022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16/06/2022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16/06/2022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16/06/2022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16/06/2022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16/06/2022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16/06/2022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E922-9E84-45B6-9D8B-EBA73B255098}" type="datetimeFigureOut">
              <a:rPr lang="es-ES" smtClean="0"/>
              <a:pPr/>
              <a:t>16/06/2022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660214" y="1556792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INGRESOS TOTALES</a:t>
            </a:r>
            <a:endParaRPr lang="es-ES" sz="2800" b="1" dirty="0">
              <a:solidFill>
                <a:srgbClr val="D3440B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116939"/>
              </p:ext>
            </p:extLst>
          </p:nvPr>
        </p:nvGraphicFramePr>
        <p:xfrm>
          <a:off x="539552" y="3356992"/>
          <a:ext cx="8208912" cy="24143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80520"/>
                <a:gridCol w="1728192"/>
                <a:gridCol w="1800200"/>
              </a:tblGrid>
              <a:tr h="291096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2022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2021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INGRESOS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MAYO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MAYO</a:t>
                      </a: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IMPUESTOS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$7,089,938.80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$7,262,432.90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DERECHOS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$7,557,324.92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$14,097,845.14</a:t>
                      </a: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PRODUCTOS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$724,844.86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$167,743.70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APROVECHAMIENTOS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$294,372.74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$100,218.89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</a:t>
                      </a:r>
                      <a:endParaRPr kumimoji="0" lang="es-ES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$65,191,206.44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$45,352,202.61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</a:tr>
              <a:tr h="34931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$80,857,687.76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smtClean="0">
                          <a:solidFill>
                            <a:srgbClr val="000000"/>
                          </a:solidFill>
                          <a:latin typeface="MS Sans Serif"/>
                        </a:rPr>
                        <a:t>$66,980,443.24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188640"/>
            <a:ext cx="1008112" cy="1251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467544" y="6309320"/>
            <a:ext cx="84837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COMPARATIVO</a:t>
            </a:r>
            <a:endParaRPr lang="es-ES" sz="2800" b="1" dirty="0">
              <a:solidFill>
                <a:srgbClr val="D3440B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305636"/>
            <a:ext cx="1008112" cy="12511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graphicFrame>
        <p:nvGraphicFramePr>
          <p:cNvPr id="1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4445471"/>
              </p:ext>
            </p:extLst>
          </p:nvPr>
        </p:nvGraphicFramePr>
        <p:xfrm>
          <a:off x="1619672" y="2564904"/>
          <a:ext cx="576064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Rectángulo 8"/>
          <p:cNvSpPr/>
          <p:nvPr/>
        </p:nvSpPr>
        <p:spPr>
          <a:xfrm>
            <a:off x="467544" y="6309320"/>
            <a:ext cx="84837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2580</TotalTime>
  <Words>74</Words>
  <Application>Microsoft Office PowerPoint</Application>
  <PresentationFormat>Presentación en pantalla (4:3)</PresentationFormat>
  <Paragraphs>30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Calibri</vt:lpstr>
      <vt:lpstr>Franklin Gothic Book</vt:lpstr>
      <vt:lpstr>MS Sans Serif</vt:lpstr>
      <vt:lpstr>Perpetua</vt:lpstr>
      <vt:lpstr>Wingdings</vt:lpstr>
      <vt:lpstr>Wingdings 2</vt:lpstr>
      <vt:lpstr>Equidad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INGRESOS</dc:title>
  <dc:creator>Admin</dc:creator>
  <cp:lastModifiedBy>Transparencia</cp:lastModifiedBy>
  <cp:revision>140</cp:revision>
  <cp:lastPrinted>2014-06-11T16:34:47Z</cp:lastPrinted>
  <dcterms:created xsi:type="dcterms:W3CDTF">2014-03-15T02:33:31Z</dcterms:created>
  <dcterms:modified xsi:type="dcterms:W3CDTF">2022-06-16T19:29:27Z</dcterms:modified>
</cp:coreProperties>
</file>